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93" r:id="rId2"/>
    <p:sldId id="275" r:id="rId3"/>
    <p:sldId id="276" r:id="rId4"/>
    <p:sldId id="278" r:id="rId5"/>
    <p:sldId id="277" r:id="rId6"/>
    <p:sldId id="291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7" r:id="rId18"/>
    <p:sldId id="294" r:id="rId19"/>
    <p:sldId id="295" r:id="rId20"/>
    <p:sldId id="296" r:id="rId21"/>
    <p:sldId id="28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3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ylord Mouquet" userId="2715f3629df4737a" providerId="LiveId" clId="{3AA4BA01-313E-4574-B10C-7B49BE764C94}"/>
    <pc:docChg chg="modSld">
      <pc:chgData name="Gaylord Mouquet" userId="2715f3629df4737a" providerId="LiveId" clId="{3AA4BA01-313E-4574-B10C-7B49BE764C94}" dt="2025-08-28T20:56:14.652" v="41" actId="255"/>
      <pc:docMkLst>
        <pc:docMk/>
      </pc:docMkLst>
      <pc:sldChg chg="modSp mod">
        <pc:chgData name="Gaylord Mouquet" userId="2715f3629df4737a" providerId="LiveId" clId="{3AA4BA01-313E-4574-B10C-7B49BE764C94}" dt="2025-08-28T20:56:14.652" v="41" actId="255"/>
        <pc:sldMkLst>
          <pc:docMk/>
          <pc:sldMk cId="480977629" sldId="287"/>
        </pc:sldMkLst>
        <pc:spChg chg="mod">
          <ac:chgData name="Gaylord Mouquet" userId="2715f3629df4737a" providerId="LiveId" clId="{3AA4BA01-313E-4574-B10C-7B49BE764C94}" dt="2025-08-28T20:56:14.652" v="41" actId="255"/>
          <ac:spMkLst>
            <pc:docMk/>
            <pc:sldMk cId="480977629" sldId="287"/>
            <ac:spMk id="3" creationId="{33C23308-8589-67E5-5699-53121FF21749}"/>
          </ac:spMkLst>
        </pc:spChg>
      </pc:sldChg>
      <pc:sldChg chg="modSp mod">
        <pc:chgData name="Gaylord Mouquet" userId="2715f3629df4737a" providerId="LiveId" clId="{3AA4BA01-313E-4574-B10C-7B49BE764C94}" dt="2025-08-28T20:55:24.060" v="27" actId="6549"/>
        <pc:sldMkLst>
          <pc:docMk/>
          <pc:sldMk cId="4247526021" sldId="288"/>
        </pc:sldMkLst>
        <pc:spChg chg="mod">
          <ac:chgData name="Gaylord Mouquet" userId="2715f3629df4737a" providerId="LiveId" clId="{3AA4BA01-313E-4574-B10C-7B49BE764C94}" dt="2025-08-28T20:55:24.060" v="27" actId="6549"/>
          <ac:spMkLst>
            <pc:docMk/>
            <pc:sldMk cId="4247526021" sldId="288"/>
            <ac:spMk id="3" creationId="{33C23308-8589-67E5-5699-53121FF21749}"/>
          </ac:spMkLst>
        </pc:spChg>
      </pc:sldChg>
      <pc:sldChg chg="modSp mod">
        <pc:chgData name="Gaylord Mouquet" userId="2715f3629df4737a" providerId="LiveId" clId="{3AA4BA01-313E-4574-B10C-7B49BE764C94}" dt="2025-08-28T20:55:49.534" v="39" actId="20577"/>
        <pc:sldMkLst>
          <pc:docMk/>
          <pc:sldMk cId="3739305532" sldId="297"/>
        </pc:sldMkLst>
        <pc:spChg chg="mod">
          <ac:chgData name="Gaylord Mouquet" userId="2715f3629df4737a" providerId="LiveId" clId="{3AA4BA01-313E-4574-B10C-7B49BE764C94}" dt="2025-08-28T20:55:49.534" v="39" actId="20577"/>
          <ac:spMkLst>
            <pc:docMk/>
            <pc:sldMk cId="3739305532" sldId="297"/>
            <ac:spMk id="3" creationId="{33C23308-8589-67E5-5699-53121FF217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0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8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2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5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8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4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0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musique-laventie.com/" TargetMode="External"/><Relationship Id="rId7" Type="http://schemas.openxmlformats.org/officeDocument/2006/relationships/hyperlink" Target="https://pixabay.com/vectors/oboe-musical-instrument-woodwind-34796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hyperlink" Target="https://pixabay.com/fr/piano-les-mains-pianiste-1039450/" TargetMode="External"/><Relationship Id="rId12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11" Type="http://schemas.openxmlformats.org/officeDocument/2006/relationships/image" Target="../media/image73.png"/><Relationship Id="rId5" Type="http://schemas.openxmlformats.org/officeDocument/2006/relationships/hyperlink" Target="https://musique-laventie.com/" TargetMode="External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hyperlink" Target="https://musique-laventie.com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hyperlink" Target="https://musique-laventie.com/" TargetMode="External"/><Relationship Id="rId10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que-laventi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pixabay.com/fr/la-musique-clef-de-sol-sonores-22506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hyperlink" Target="https://musique-laventie.com/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hyperlink" Target="https://musique-laventie.com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que-laventi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pixabay.com/fr/coeurs-saint-valentin-l-amour-37308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6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hyperlink" Target="https://www.flickr.com/photos/zanzibar123/416715217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hyperlink" Target="https://www.flickr.com/photos/89186997@N00/240381340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que-laventi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musique-laventie.com/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474839"/>
            <a:ext cx="6047832" cy="2651942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fr-FR" sz="6000" dirty="0"/>
            </a:br>
            <a:r>
              <a:rPr lang="fr-FR" sz="6000" dirty="0">
                <a:solidFill>
                  <a:schemeClr val="accent3">
                    <a:lumMod val="50000"/>
                  </a:schemeClr>
                </a:solidFill>
              </a:rPr>
              <a:t>Harmonie et </a:t>
            </a:r>
            <a:br>
              <a:rPr lang="fr-FR" sz="6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fr-FR" sz="6000" dirty="0">
                <a:solidFill>
                  <a:schemeClr val="accent3">
                    <a:lumMod val="50000"/>
                  </a:schemeClr>
                </a:solidFill>
              </a:rPr>
              <a:t>École de Musique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2986" y="4542504"/>
            <a:ext cx="5179114" cy="1337088"/>
          </a:xfrm>
        </p:spPr>
        <p:txBody>
          <a:bodyPr anchor="b">
            <a:noAutofit/>
          </a:bodyPr>
          <a:lstStyle/>
          <a:p>
            <a:r>
              <a:rPr lang="fr-FR" sz="2800" b="1" dirty="0">
                <a:solidFill>
                  <a:schemeClr val="tx2">
                    <a:lumMod val="25000"/>
                  </a:schemeClr>
                </a:solidFill>
              </a:rPr>
              <a:t>Président : VROLANT Alain</a:t>
            </a:r>
          </a:p>
          <a:p>
            <a:r>
              <a:rPr lang="fr-FR" sz="2800" b="1" dirty="0">
                <a:solidFill>
                  <a:schemeClr val="tx2">
                    <a:lumMod val="25000"/>
                  </a:schemeClr>
                </a:solidFill>
              </a:rPr>
              <a:t>Directeur : MOUQUET Gaylord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81092" y="5166202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8" y="4384822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B3E330-0C5C-7FD4-476E-7B2F73125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4154">
            <a:off x="9238429" y="1377833"/>
            <a:ext cx="2556937" cy="2169347"/>
          </a:xfrm>
          <a:prstGeom prst="rect">
            <a:avLst/>
          </a:prstGeom>
        </p:spPr>
      </p:pic>
      <p:pic>
        <p:nvPicPr>
          <p:cNvPr id="10" name="Image 9" descr="Une image contenant habits, personne, groupe, personnes&#10;&#10;Le contenu généré par l’IA peut être incorrect.">
            <a:extLst>
              <a:ext uri="{FF2B5EF4-FFF2-40B4-BE49-F238E27FC236}">
                <a16:creationId xmlns:a16="http://schemas.microsoft.com/office/drawing/2014/main" id="{05AE5499-5EA4-BE22-A4FE-933C7A2E7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53" y="392564"/>
            <a:ext cx="6047832" cy="17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1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0589" y="545690"/>
            <a:ext cx="5129734" cy="1799303"/>
          </a:xfrm>
        </p:spPr>
        <p:txBody>
          <a:bodyPr anchor="b">
            <a:noAutofit/>
          </a:bodyPr>
          <a:lstStyle/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2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3200" b="1" u="sng" dirty="0">
                <a:solidFill>
                  <a:schemeClr val="accent3">
                    <a:lumMod val="50000"/>
                  </a:schemeClr>
                </a:solidFill>
              </a:rPr>
              <a:t>Cours de Cor</a:t>
            </a:r>
          </a:p>
          <a:p>
            <a:pPr algn="ctr"/>
            <a:r>
              <a:rPr lang="fr-FR" sz="3200" b="1" u="sng" dirty="0">
                <a:solidFill>
                  <a:schemeClr val="accent3">
                    <a:lumMod val="50000"/>
                  </a:schemeClr>
                </a:solidFill>
              </a:rPr>
              <a:t>Le samedi matin </a:t>
            </a:r>
          </a:p>
          <a:p>
            <a:endParaRPr lang="fr-FR" sz="3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276651" y="5094200"/>
            <a:ext cx="46207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32" y="5446084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067C47-1F11-B696-BFD6-7712E6B00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958" y="1215265"/>
            <a:ext cx="3562747" cy="46378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326657-FFE5-B13D-9B6D-5BF9078A3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02" y="1215265"/>
            <a:ext cx="3284450" cy="46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168627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1375505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3702" y="641446"/>
            <a:ext cx="6045958" cy="1438652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Trompette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Samedi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276651" y="5098842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EBDD3D-245D-D7A1-AB95-B2CA44AC96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331" b="29401"/>
          <a:stretch/>
        </p:blipFill>
        <p:spPr>
          <a:xfrm rot="839967">
            <a:off x="9052885" y="689493"/>
            <a:ext cx="2661141" cy="1071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ECFA10-23D4-22DD-7456-936430CBD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563" y="2029932"/>
            <a:ext cx="1238203" cy="3294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3A3F79-01A9-4E57-B96C-E2A5F4AE2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04" y="1316418"/>
            <a:ext cx="2589410" cy="31266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639AD2-9967-118A-85F0-C9F1DD240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9078" y="2037190"/>
            <a:ext cx="1956059" cy="32877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D5F967-2C4B-EB8D-7889-D9CF6E8EF9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766" y="2029932"/>
            <a:ext cx="1148086" cy="33040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C7A2B6-A814-0104-1FF3-41B6C937C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4450" y="2067061"/>
            <a:ext cx="1138222" cy="33040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28293C-94C8-ED2B-45A0-026070FA7B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7260" y="2037190"/>
            <a:ext cx="1329916" cy="3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34417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4144" y="775164"/>
            <a:ext cx="7206018" cy="1463069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Tuba et Euphonium </a:t>
            </a:r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mardi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276651" y="5094200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649083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73D86F-F396-B878-C1EC-820514D2F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9055">
            <a:off x="10186982" y="556930"/>
            <a:ext cx="1151616" cy="14112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8455C0-85A6-FFFA-F088-79C958EA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7" y="2359343"/>
            <a:ext cx="2899402" cy="3087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9F3684-9A74-F212-30F7-ADF4397CA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209" y="2372976"/>
            <a:ext cx="1368806" cy="30921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7913B6-9520-EED6-7649-06A143D8C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014" y="2359343"/>
            <a:ext cx="2937175" cy="31057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E3B2963-2E83-C326-5A38-E0E988991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9189" y="2340269"/>
            <a:ext cx="4397278" cy="31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21757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2072270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2351" y="888423"/>
            <a:ext cx="5252342" cy="1418049"/>
          </a:xfrm>
        </p:spPr>
        <p:txBody>
          <a:bodyPr anchor="b">
            <a:noAutofit/>
          </a:bodyPr>
          <a:lstStyle/>
          <a:p>
            <a:pPr algn="ctr"/>
            <a:endParaRPr lang="fr-FR" sz="4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Clarinette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mardi et le samedi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26" y="5104801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43A6A8-6110-B99E-DFFB-1113E5695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428" y="2564947"/>
            <a:ext cx="5755081" cy="19171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42CE03-7847-A0B3-8F05-2D7558581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20" y="1478922"/>
            <a:ext cx="1390041" cy="26293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E05818-58E5-7B25-E39D-77DF0465A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761" y="2045924"/>
            <a:ext cx="1314727" cy="29551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7D16EF-79E0-C452-6F38-66AD8394B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066" y="2159232"/>
            <a:ext cx="1063067" cy="26524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C277AE-267A-9653-E812-FEA594ABA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5003" y="1373530"/>
            <a:ext cx="2100277" cy="25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596292"/>
            <a:ext cx="8082116" cy="1846658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9459" y="701301"/>
            <a:ext cx="7320702" cy="1591523"/>
          </a:xfrm>
        </p:spPr>
        <p:txBody>
          <a:bodyPr anchor="b">
            <a:noAutofit/>
          </a:bodyPr>
          <a:lstStyle/>
          <a:p>
            <a:pPr algn="ctr"/>
            <a:endParaRPr lang="fr-FR" sz="4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4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Flûte traversière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mardi et le vendredi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300891" y="5094200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08" y="5831154"/>
            <a:ext cx="833979" cy="8339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1B59AD-7AF9-221C-7CD5-2776A9F77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30" y="3869068"/>
            <a:ext cx="4650596" cy="18602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6008C9-C42B-A4CE-99CE-6CB437B2A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31" y="2443954"/>
            <a:ext cx="4650596" cy="14540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094A4A-8769-B4AA-41D9-BB9941D35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1599" y="2440223"/>
            <a:ext cx="2477834" cy="17247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D63C6F-608D-D663-CC65-DC58E7A2B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9433" y="2440223"/>
            <a:ext cx="2949930" cy="17094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3DC883-59D9-47FC-63AF-B7604E79C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598" y="4121141"/>
            <a:ext cx="5444070" cy="17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1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7147" y="68173"/>
            <a:ext cx="8082116" cy="1293943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Hautbois : </a:t>
            </a:r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lundi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26" y="4981668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3" y="5492008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13" name="Image 12" descr="Une image contenant musique, instrument de musique, Anche, clarinette&#10;&#10;Description générée automatiquement">
            <a:extLst>
              <a:ext uri="{FF2B5EF4-FFF2-40B4-BE49-F238E27FC236}">
                <a16:creationId xmlns:a16="http://schemas.microsoft.com/office/drawing/2014/main" id="{F2733C91-F6C7-C6D0-9A99-A25A28C70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914424">
            <a:off x="10834052" y="1421417"/>
            <a:ext cx="928757" cy="18575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4A1979-1698-81E1-D840-4A827E65B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511" y="3370460"/>
            <a:ext cx="3154702" cy="25471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00EBDA-E9CB-62B8-0BB4-0658185172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401" y="1347828"/>
            <a:ext cx="7414427" cy="20609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E7C3BC-68BB-1EAC-1AFA-2FB8B8396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110" y="2500675"/>
            <a:ext cx="2332448" cy="30094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864076-C0A5-125A-D87C-FF041D876A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3255" y="3408801"/>
            <a:ext cx="1798574" cy="29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1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4394" y="782286"/>
            <a:ext cx="6438148" cy="1407588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</a:t>
            </a:r>
            <a:r>
              <a:rPr lang="fr-FR" sz="4400" b="1" u="sng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de Saxophone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samedi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276651" y="5011341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660678"/>
            <a:ext cx="1038219" cy="10382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6C5946-D980-96D8-F1DE-1F6E7C8C1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5965">
            <a:off x="10591138" y="5066319"/>
            <a:ext cx="1679296" cy="1679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3C96D5-0CD8-49EB-62EF-F1388B533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089" y="2488487"/>
            <a:ext cx="3750688" cy="29251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9E6A9B-2E16-12A8-8079-9A94765D0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121" y="228961"/>
            <a:ext cx="2831867" cy="22595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1ED2F9-0610-393C-1E5D-C02BDBE258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811" y="2488487"/>
            <a:ext cx="2037938" cy="29251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03582B-3735-8F67-EBDD-A7CF287A9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484" y="2249989"/>
            <a:ext cx="985564" cy="31636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84BAB7-477C-C757-0680-248C75EF6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5635" y="2298933"/>
            <a:ext cx="878035" cy="31636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7FE21B1-3810-D9DD-7BB6-A02DCE3F6C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6054" y="2249990"/>
            <a:ext cx="1019154" cy="31636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B5C545-8F38-97D3-DA37-FB55B48CE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8983" y="2249990"/>
            <a:ext cx="998382" cy="31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13484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900752"/>
            <a:ext cx="8082116" cy="3226030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2351" y="1101922"/>
            <a:ext cx="4927276" cy="1150453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Piano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mardi et le mercredi</a:t>
            </a:r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BEA610-540E-EFA0-C087-FC507A08E64C}"/>
              </a:ext>
            </a:extLst>
          </p:cNvPr>
          <p:cNvSpPr txBox="1"/>
          <p:nvPr/>
        </p:nvSpPr>
        <p:spPr>
          <a:xfrm>
            <a:off x="203151" y="5756078"/>
            <a:ext cx="4234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 29" descr="Une image contenant musique, instrument de musique, Clavier musical, personne&#10;&#10;Description générée automatiquement">
            <a:extLst>
              <a:ext uri="{FF2B5EF4-FFF2-40B4-BE49-F238E27FC236}">
                <a16:creationId xmlns:a16="http://schemas.microsoft.com/office/drawing/2014/main" id="{6A18373A-358E-B7A3-6879-57E600162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60798">
            <a:off x="10349177" y="444218"/>
            <a:ext cx="1508441" cy="10056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B62542-0F1E-39C7-882B-CCD58CB0E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91" y="1676558"/>
            <a:ext cx="1847697" cy="36542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04954E-F47E-E500-F31A-AFBEE97FB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626" y="2167302"/>
            <a:ext cx="2381250" cy="31634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F3C80C-4263-05CC-D4D9-4DB8B2ECCA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4306" y="2167302"/>
            <a:ext cx="2587126" cy="31410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14E9B7-74E4-A98A-0294-1CA082D23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876" y="2167302"/>
            <a:ext cx="1509430" cy="31634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1ECC7D-910B-6505-C0D7-463990A57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432" y="1790319"/>
            <a:ext cx="2078620" cy="3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r>
              <a:rPr lang="fr-FR" sz="3600" dirty="0">
                <a:solidFill>
                  <a:schemeClr val="accent3">
                    <a:lumMod val="50000"/>
                  </a:schemeClr>
                </a:solidFill>
              </a:rPr>
              <a:t>Le plaisir d’un partage musical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1689" y="1101921"/>
            <a:ext cx="7151427" cy="2705803"/>
          </a:xfrm>
        </p:spPr>
        <p:txBody>
          <a:bodyPr anchor="b">
            <a:noAutofit/>
          </a:bodyPr>
          <a:lstStyle/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La Classe d’Orchestre</a:t>
            </a:r>
          </a:p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BEA610-540E-EFA0-C087-FC507A08E64C}"/>
              </a:ext>
            </a:extLst>
          </p:cNvPr>
          <p:cNvSpPr txBox="1"/>
          <p:nvPr/>
        </p:nvSpPr>
        <p:spPr>
          <a:xfrm>
            <a:off x="203151" y="5756078"/>
            <a:ext cx="4234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A9E0FA-E0CC-2F38-FAEC-88EA811DA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50" y="3402143"/>
            <a:ext cx="4234218" cy="15885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C32C5-2188-ABFE-66D7-7BA0B1181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498" y="2684086"/>
            <a:ext cx="5579014" cy="21026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14FAFA-350F-46C8-073C-84E9B8A47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799" y="4784541"/>
            <a:ext cx="4444412" cy="18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-943" y="-13033"/>
            <a:ext cx="12192922" cy="68788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1250" y="781665"/>
            <a:ext cx="8086584" cy="4696917"/>
          </a:xfrm>
        </p:spPr>
        <p:txBody>
          <a:bodyPr anchor="b">
            <a:noAutofit/>
          </a:bodyPr>
          <a:lstStyle/>
          <a:p>
            <a:pPr algn="ctr"/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L’Orchestre d’Harmonie</a:t>
            </a:r>
          </a:p>
          <a:p>
            <a:pPr marL="571500" indent="-571500" algn="ctr">
              <a:buFontTx/>
              <a:buChar char="-"/>
            </a:pP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Une formation musicale </a:t>
            </a:r>
          </a:p>
          <a:p>
            <a:pPr algn="ctr"/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De 70 musiciens</a:t>
            </a:r>
          </a:p>
          <a:p>
            <a:pPr marL="571500" indent="-571500" algn="ctr">
              <a:buFontTx/>
              <a:buChar char="-"/>
            </a:pP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3 concerts de prestige par an</a:t>
            </a:r>
          </a:p>
          <a:p>
            <a:pPr marL="571500" indent="-571500" algn="ctr">
              <a:buFontTx/>
              <a:buChar char="-"/>
            </a:pP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Des styles du classique </a:t>
            </a:r>
          </a:p>
          <a:p>
            <a:pPr algn="ctr"/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au moderne </a:t>
            </a:r>
          </a:p>
          <a:p>
            <a:pPr algn="ctr"/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- Et … une ambiance conviviale</a:t>
            </a:r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63" y="5612845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BEA610-540E-EFA0-C087-FC507A08E64C}"/>
              </a:ext>
            </a:extLst>
          </p:cNvPr>
          <p:cNvSpPr txBox="1"/>
          <p:nvPr/>
        </p:nvSpPr>
        <p:spPr>
          <a:xfrm>
            <a:off x="203151" y="5756078"/>
            <a:ext cx="4234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435C28-80DA-4B10-5931-52492CBD8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518" y="5398177"/>
            <a:ext cx="5451988" cy="1356316"/>
          </a:xfrm>
          <a:prstGeom prst="rect">
            <a:avLst/>
          </a:prstGeom>
        </p:spPr>
      </p:pic>
      <p:pic>
        <p:nvPicPr>
          <p:cNvPr id="15" name="Image 14" descr="Une image contenant personne, habits, musique, instrument de musique&#10;&#10;Le contenu généré par l’IA peut être incorrect.">
            <a:extLst>
              <a:ext uri="{FF2B5EF4-FFF2-40B4-BE49-F238E27FC236}">
                <a16:creationId xmlns:a16="http://schemas.microsoft.com/office/drawing/2014/main" id="{1871F667-FFB9-9036-5B81-CEE60376E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915">
            <a:off x="120983" y="2246842"/>
            <a:ext cx="3469708" cy="17665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364D58-DAF5-4C93-26D1-6F2E6CA7D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4024" y="115097"/>
            <a:ext cx="6612984" cy="13647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D5261DD-0D0A-E7B9-2A19-CE460E6B7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28134">
            <a:off x="9247749" y="3083043"/>
            <a:ext cx="2361855" cy="14583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C8D1C26-4D27-93EC-584E-6FDF56D75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49266">
            <a:off x="9462694" y="1807837"/>
            <a:ext cx="2436178" cy="13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8152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1311" y="1039420"/>
            <a:ext cx="6728345" cy="1757038"/>
          </a:xfrm>
        </p:spPr>
        <p:txBody>
          <a:bodyPr anchor="b">
            <a:noAutofit/>
          </a:bodyPr>
          <a:lstStyle/>
          <a:p>
            <a:pPr algn="ctr"/>
            <a:r>
              <a:rPr lang="fr-FR" sz="5400" b="1" i="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L’École de Musique de Laventie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0" y="4929811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18" y="4439550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ACBD39-F3F1-962A-8AC0-FEF82E5FCC76}"/>
              </a:ext>
            </a:extLst>
          </p:cNvPr>
          <p:cNvSpPr txBox="1"/>
          <p:nvPr/>
        </p:nvSpPr>
        <p:spPr>
          <a:xfrm>
            <a:off x="288562" y="3608553"/>
            <a:ext cx="2948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Pour se préinscrire,</a:t>
            </a:r>
          </a:p>
          <a:p>
            <a:pPr algn="ctr"/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Scannez-moi !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D49B4D-8B04-2881-0C5A-65C2F4A50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470" y="2729513"/>
            <a:ext cx="5460072" cy="35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6" y="640257"/>
            <a:ext cx="11136572" cy="4745210"/>
          </a:xfrm>
        </p:spPr>
        <p:txBody>
          <a:bodyPr anchor="b">
            <a:noAutofit/>
          </a:bodyPr>
          <a:lstStyle/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répertoire: </a:t>
            </a: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Classique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 : l’Italienne à Alger (Rossini), </a:t>
            </a:r>
            <a:r>
              <a:rPr lang="fr-FR" sz="2800" b="1" dirty="0" err="1">
                <a:solidFill>
                  <a:schemeClr val="accent3">
                    <a:lumMod val="50000"/>
                  </a:schemeClr>
                </a:solidFill>
              </a:rPr>
              <a:t>Oblivion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fr-FR" sz="2800" b="1" dirty="0" err="1">
                <a:solidFill>
                  <a:schemeClr val="accent3">
                    <a:lumMod val="50000"/>
                  </a:schemeClr>
                </a:solidFill>
              </a:rPr>
              <a:t>Piazzola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), </a:t>
            </a: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Chansons françaises </a:t>
            </a:r>
            <a:r>
              <a:rPr lang="fr-FR" sz="2800" b="1">
                <a:solidFill>
                  <a:schemeClr val="accent3">
                    <a:lumMod val="50000"/>
                  </a:schemeClr>
                </a:solidFill>
              </a:rPr>
              <a:t>: Dutronc …</a:t>
            </a:r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Variétés internationales 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: Elvis Presley, Queen, Lady Gaga, Metallica  </a:t>
            </a: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Musiques de films 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: The </a:t>
            </a:r>
            <a:r>
              <a:rPr lang="fr-FR" sz="2800" b="1" dirty="0" err="1">
                <a:solidFill>
                  <a:schemeClr val="accent3">
                    <a:lumMod val="50000"/>
                  </a:schemeClr>
                </a:solidFill>
              </a:rPr>
              <a:t>Greatest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 Showman, </a:t>
            </a:r>
            <a:r>
              <a:rPr lang="fr-FR" sz="2800" b="1" dirty="0" err="1">
                <a:solidFill>
                  <a:schemeClr val="accent3">
                    <a:lumMod val="50000"/>
                  </a:schemeClr>
                </a:solidFill>
              </a:rPr>
              <a:t>Gladiator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, Super Mario, Mission</a:t>
            </a:r>
          </a:p>
          <a:p>
            <a:pPr algn="ctr"/>
            <a:r>
              <a:rPr lang="fr-FR" sz="2800" b="1" u="sng" dirty="0">
                <a:solidFill>
                  <a:schemeClr val="accent3">
                    <a:lumMod val="50000"/>
                  </a:schemeClr>
                </a:solidFill>
              </a:rPr>
              <a:t>Projet Lille 3000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 : Sacré Fiesta de Simon </a:t>
            </a:r>
            <a:r>
              <a:rPr lang="fr-FR" sz="2800" b="1" dirty="0" err="1">
                <a:solidFill>
                  <a:schemeClr val="accent3">
                    <a:lumMod val="50000"/>
                  </a:schemeClr>
                </a:solidFill>
              </a:rPr>
              <a:t>Fache</a:t>
            </a:r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2800" b="1" dirty="0">
                <a:solidFill>
                  <a:schemeClr val="accent3">
                    <a:lumMod val="50000"/>
                  </a:schemeClr>
                </a:solidFill>
              </a:rPr>
              <a:t>Et des compositions originales pour Orchestre d’Harmonie</a:t>
            </a:r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BEA610-540E-EFA0-C087-FC507A08E64C}"/>
              </a:ext>
            </a:extLst>
          </p:cNvPr>
          <p:cNvSpPr txBox="1"/>
          <p:nvPr/>
        </p:nvSpPr>
        <p:spPr>
          <a:xfrm>
            <a:off x="203151" y="5756078"/>
            <a:ext cx="4234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art, Graphique, dessin, Caractère coloré&#10;&#10;Description générée automatiquement">
            <a:extLst>
              <a:ext uri="{FF2B5EF4-FFF2-40B4-BE49-F238E27FC236}">
                <a16:creationId xmlns:a16="http://schemas.microsoft.com/office/drawing/2014/main" id="{04C01697-2DB1-CC63-20EB-A464D6EF7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343221" y="142532"/>
            <a:ext cx="1615597" cy="11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2350" y="1101922"/>
            <a:ext cx="7119223" cy="1150453"/>
          </a:xfrm>
        </p:spPr>
        <p:txBody>
          <a:bodyPr anchor="b">
            <a:noAutofit/>
          </a:bodyPr>
          <a:lstStyle/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L’Harmonie assure les manifestations patriotiques</a:t>
            </a:r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BEA610-540E-EFA0-C087-FC507A08E64C}"/>
              </a:ext>
            </a:extLst>
          </p:cNvPr>
          <p:cNvSpPr txBox="1"/>
          <p:nvPr/>
        </p:nvSpPr>
        <p:spPr>
          <a:xfrm>
            <a:off x="203151" y="5756078"/>
            <a:ext cx="4234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0C7E7C-92EE-B2B3-2FD1-E711AB97B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573" y="334468"/>
            <a:ext cx="1110079" cy="7674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88598-AB06-F9F6-07CD-C8E3FD4CE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503" y="2603789"/>
            <a:ext cx="4451280" cy="2294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0698E5-3BD7-6D6A-FE1E-0BE0F51B8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22" y="2603789"/>
            <a:ext cx="6395181" cy="22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1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618" y="560439"/>
            <a:ext cx="9130352" cy="4549257"/>
          </a:xfrm>
        </p:spPr>
        <p:txBody>
          <a:bodyPr anchor="b">
            <a:noAutofit/>
          </a:bodyPr>
          <a:lstStyle/>
          <a:p>
            <a:pPr marL="571500" indent="-571500" algn="ctr">
              <a:buFontTx/>
              <a:buChar char="-"/>
            </a:pPr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Une équipe pédagogique de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13 professeurs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- Un atelier d’éveil musical pour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 les moyenne et grande sections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- Une formation musicale en 6 années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- 11 classes d’instruments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- 1 classe d’Orchestre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26" y="4895250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EBACD5-E590-7E75-B94E-A726C5C1B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8504">
            <a:off x="9607372" y="4196000"/>
            <a:ext cx="2288403" cy="15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6874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5964" y="782285"/>
            <a:ext cx="5909481" cy="1728903"/>
          </a:xfrm>
        </p:spPr>
        <p:txBody>
          <a:bodyPr anchor="b">
            <a:noAutofit/>
          </a:bodyPr>
          <a:lstStyle/>
          <a:p>
            <a:pPr algn="ctr"/>
            <a:r>
              <a:rPr lang="fr-FR" sz="3600" b="1" i="0" dirty="0">
                <a:solidFill>
                  <a:schemeClr val="accent3">
                    <a:lumMod val="50000"/>
                  </a:schemeClr>
                </a:solidFill>
              </a:rPr>
              <a:t>Une école très active et ouverte aux autres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25745" y="4895250"/>
            <a:ext cx="4185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9" name="Image 8" descr="Une image contenant habits, mur, chaussures, bâtiment&#10;&#10;Description générée automatiquement">
            <a:extLst>
              <a:ext uri="{FF2B5EF4-FFF2-40B4-BE49-F238E27FC236}">
                <a16:creationId xmlns:a16="http://schemas.microsoft.com/office/drawing/2014/main" id="{E1FF45AB-6820-FAF8-6E19-449C223066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18462" r="28267" b="7035"/>
          <a:stretch/>
        </p:blipFill>
        <p:spPr>
          <a:xfrm>
            <a:off x="330751" y="1180474"/>
            <a:ext cx="3980894" cy="2227472"/>
          </a:xfrm>
          <a:prstGeom prst="rect">
            <a:avLst/>
          </a:prstGeom>
        </p:spPr>
      </p:pic>
      <p:pic>
        <p:nvPicPr>
          <p:cNvPr id="11" name="Image 10" descr="Une image contenant personne, habits, Théâtre, intérieur&#10;&#10;Description générée automatiquement">
            <a:extLst>
              <a:ext uri="{FF2B5EF4-FFF2-40B4-BE49-F238E27FC236}">
                <a16:creationId xmlns:a16="http://schemas.microsoft.com/office/drawing/2014/main" id="{7FB11BE7-B700-5C0A-026C-372405511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40367" r="5766" b="23735"/>
          <a:stretch/>
        </p:blipFill>
        <p:spPr>
          <a:xfrm>
            <a:off x="1916475" y="3409457"/>
            <a:ext cx="8584377" cy="1890926"/>
          </a:xfrm>
          <a:prstGeom prst="rect">
            <a:avLst/>
          </a:prstGeom>
        </p:spPr>
      </p:pic>
      <p:pic>
        <p:nvPicPr>
          <p:cNvPr id="15" name="Image 14" descr="Une image contenant cœur, rouge, Saint-Valentin, Graphique&#10;&#10;Description générée automatiquement">
            <a:extLst>
              <a:ext uri="{FF2B5EF4-FFF2-40B4-BE49-F238E27FC236}">
                <a16:creationId xmlns:a16="http://schemas.microsoft.com/office/drawing/2014/main" id="{1A031499-5AD3-8D4B-7AFF-E0D56985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76830" y="329256"/>
            <a:ext cx="2381250" cy="15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2382" y="349522"/>
            <a:ext cx="8187400" cy="1834120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L’Éveil Musical </a:t>
            </a:r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Apprentissage ludique de la Musique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36" y="5097861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9" name="Image 8" descr="Une image contenant personne, habits, intérieur, Théâtre&#10;&#10;Description générée automatiquement">
            <a:extLst>
              <a:ext uri="{FF2B5EF4-FFF2-40B4-BE49-F238E27FC236}">
                <a16:creationId xmlns:a16="http://schemas.microsoft.com/office/drawing/2014/main" id="{D315F841-0F1A-791B-C9E6-C40962B34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7" t="58481" r="24637" b="-1061"/>
          <a:stretch/>
        </p:blipFill>
        <p:spPr>
          <a:xfrm>
            <a:off x="4299053" y="2203019"/>
            <a:ext cx="4572493" cy="32091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1C35C9-1273-B6A1-357E-B3B89F281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60" y="2583101"/>
            <a:ext cx="1744022" cy="2261416"/>
          </a:xfrm>
          <a:prstGeom prst="rect">
            <a:avLst/>
          </a:prstGeom>
        </p:spPr>
      </p:pic>
      <p:pic>
        <p:nvPicPr>
          <p:cNvPr id="17" name="Image 16" descr="Une image contenant musique, glockenspiel, instrument de musique, xylophone&#10;&#10;Description générée automatiquement">
            <a:extLst>
              <a:ext uri="{FF2B5EF4-FFF2-40B4-BE49-F238E27FC236}">
                <a16:creationId xmlns:a16="http://schemas.microsoft.com/office/drawing/2014/main" id="{773F6BFC-4384-6533-B46F-A56E4A2B2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686420">
            <a:off x="9360819" y="2765693"/>
            <a:ext cx="2453047" cy="1598019"/>
          </a:xfrm>
          <a:prstGeom prst="rect">
            <a:avLst/>
          </a:prstGeom>
        </p:spPr>
      </p:pic>
      <p:pic>
        <p:nvPicPr>
          <p:cNvPr id="20" name="Image 19" descr="Une image contenant musique, maraca, Pâques, intérieur&#10;&#10;Description générée automatiquement">
            <a:extLst>
              <a:ext uri="{FF2B5EF4-FFF2-40B4-BE49-F238E27FC236}">
                <a16:creationId xmlns:a16="http://schemas.microsoft.com/office/drawing/2014/main" id="{D5767DF9-F40F-6861-8892-2145A5E05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705339">
            <a:off x="9288878" y="4308235"/>
            <a:ext cx="2047921" cy="15359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352C249-50D8-D3A5-0232-797BF467D9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402" t="20345" r="11712" b="34857"/>
          <a:stretch/>
        </p:blipFill>
        <p:spPr>
          <a:xfrm rot="998863">
            <a:off x="9053277" y="491953"/>
            <a:ext cx="3078485" cy="8968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CB5D34F-6081-43BA-A7A5-C8CECF524D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2552" y="208204"/>
            <a:ext cx="1539591" cy="15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1250" y="702409"/>
            <a:ext cx="8564254" cy="4374557"/>
          </a:xfrm>
        </p:spPr>
        <p:txBody>
          <a:bodyPr anchor="b">
            <a:noAutofit/>
          </a:bodyPr>
          <a:lstStyle/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Formation Musicale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Pour les enfants dès le CP, les Ados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Les mardis, mercredis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et samedis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Cursus spécifique pour les Adultes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samedi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36" y="5120468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34F6AF-50DF-42AC-59BE-C0AEB105A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839" y="4126782"/>
            <a:ext cx="3766151" cy="22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44095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9458" y="813879"/>
            <a:ext cx="6984057" cy="1294347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Guitare</a:t>
            </a:r>
            <a:r>
              <a:rPr lang="fr-FR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3200" b="1" dirty="0">
                <a:solidFill>
                  <a:schemeClr val="accent3">
                    <a:lumMod val="50000"/>
                  </a:schemeClr>
                </a:solidFill>
              </a:rPr>
              <a:t>le mercredi après-midi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38326" y="4895250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78" y="5536265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89A1ED-2C97-847B-2888-FD4C4A9DD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133" y="637101"/>
            <a:ext cx="1321735" cy="13217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0E436C-DB89-7DBD-A785-5AFB2A862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045" y="4435398"/>
            <a:ext cx="3322629" cy="18913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31E81-48D5-C877-A7B4-48A22752D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2542" y="138895"/>
            <a:ext cx="1872729" cy="32298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886F17-6F59-510E-C2D5-E8C4C2B81D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920" y="1466250"/>
            <a:ext cx="1928813" cy="3429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475A8E-90DC-9A8E-CD3A-E058D6747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9822" y="2108226"/>
            <a:ext cx="1832956" cy="32298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ED4193-6D6B-F518-C729-5A7B015FC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2778" y="2108226"/>
            <a:ext cx="2166355" cy="32298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8E8EBA-8F42-98DC-7934-8E674DECD5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860" y="2108225"/>
            <a:ext cx="2567175" cy="32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1" y="-12503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0054" y="702410"/>
            <a:ext cx="5844100" cy="1576766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Percussions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les mardis et jeudis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168046" y="5011341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14" name="Image 13" descr="Une image contenant habits, chaise, personne, meubles&#10;&#10;Description générée automatiquement">
            <a:extLst>
              <a:ext uri="{FF2B5EF4-FFF2-40B4-BE49-F238E27FC236}">
                <a16:creationId xmlns:a16="http://schemas.microsoft.com/office/drawing/2014/main" id="{57ACA4B6-222E-DA72-FAEB-A950AB8FC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36595" r="27649" b="32553"/>
          <a:stretch/>
        </p:blipFill>
        <p:spPr>
          <a:xfrm rot="1026410">
            <a:off x="9266128" y="1028049"/>
            <a:ext cx="2571500" cy="14012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95DA56-D65F-B4A2-9998-F6380DDCD7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08" t="18495" r="16308" b="18495"/>
          <a:stretch/>
        </p:blipFill>
        <p:spPr>
          <a:xfrm>
            <a:off x="10281469" y="5178704"/>
            <a:ext cx="1422796" cy="12958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AC1601-DCB2-9066-1207-87F58CFA3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1153" y="2989215"/>
            <a:ext cx="6521970" cy="21037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89707D-2DD3-E14D-A04A-B42D4B9B9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26" y="2989215"/>
            <a:ext cx="4644127" cy="21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ept ondulé coloré">
            <a:extLst>
              <a:ext uri="{FF2B5EF4-FFF2-40B4-BE49-F238E27FC236}">
                <a16:creationId xmlns:a16="http://schemas.microsoft.com/office/drawing/2014/main" id="{B21B247F-8956-BA96-733D-766842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0" y="-12501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E0B110-A5D9-002F-BDC5-B3B9BC85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458" y="1039420"/>
            <a:ext cx="8082116" cy="3087362"/>
          </a:xfrm>
        </p:spPr>
        <p:txBody>
          <a:bodyPr anchor="t">
            <a:normAutofit/>
          </a:bodyPr>
          <a:lstStyle/>
          <a:p>
            <a:pPr algn="ctr"/>
            <a:br>
              <a:rPr lang="fr-FR" sz="6000" dirty="0"/>
            </a:br>
            <a:endParaRPr lang="fr-FR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C23308-8589-67E5-5699-53121FF21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042" y="518616"/>
            <a:ext cx="6264322" cy="1513110"/>
          </a:xfrm>
        </p:spPr>
        <p:txBody>
          <a:bodyPr anchor="b">
            <a:noAutofit/>
          </a:bodyPr>
          <a:lstStyle/>
          <a:p>
            <a:pPr algn="ctr"/>
            <a:r>
              <a:rPr lang="fr-FR" sz="4400" b="1" u="sng" dirty="0">
                <a:solidFill>
                  <a:schemeClr val="accent3">
                    <a:lumMod val="50000"/>
                  </a:schemeClr>
                </a:solidFill>
              </a:rPr>
              <a:t>Cours de Trombone </a:t>
            </a:r>
          </a:p>
          <a:p>
            <a:pPr algn="ctr"/>
            <a:r>
              <a:rPr lang="fr-FR" sz="3600" b="1" dirty="0">
                <a:solidFill>
                  <a:schemeClr val="accent3">
                    <a:lumMod val="50000"/>
                  </a:schemeClr>
                </a:solidFill>
              </a:rPr>
              <a:t>le samedi matin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824868-F92E-256A-52F2-243B9660C2CF}"/>
              </a:ext>
            </a:extLst>
          </p:cNvPr>
          <p:cNvSpPr txBox="1"/>
          <p:nvPr/>
        </p:nvSpPr>
        <p:spPr>
          <a:xfrm>
            <a:off x="276651" y="4998830"/>
            <a:ext cx="41607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Bierstadt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https://musique-laventie.com</a:t>
            </a:r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8" name="Image 7" descr="Une image contenant motif, pixel&#10;&#10;Description générée automatiquement">
            <a:extLst>
              <a:ext uri="{FF2B5EF4-FFF2-40B4-BE49-F238E27FC236}">
                <a16:creationId xmlns:a16="http://schemas.microsoft.com/office/drawing/2014/main" id="{56B0AE6D-46A3-41C0-F51B-EFE9BEA3D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8" y="5446706"/>
            <a:ext cx="1141648" cy="11416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1CA141-C6CC-E3ED-7D02-417B618D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503"/>
            <a:ext cx="2381250" cy="1114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753374-791D-96C1-BBE4-058BB467A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218" y="1983878"/>
            <a:ext cx="6401706" cy="3418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D46D4C-1455-6A98-D2F3-8D3EF02EB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62" y="1491324"/>
            <a:ext cx="1653311" cy="39262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56D7AB-D384-73CF-81FB-DF8108BDF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924" y="1983878"/>
            <a:ext cx="3531865" cy="34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Gestalt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8E3E2"/>
      </a:lt2>
      <a:accent1>
        <a:srgbClr val="7AA9B7"/>
      </a:accent1>
      <a:accent2>
        <a:srgbClr val="80A9A1"/>
      </a:accent2>
      <a:accent3>
        <a:srgbClr val="8FA2C3"/>
      </a:accent3>
      <a:accent4>
        <a:srgbClr val="BA7F80"/>
      </a:accent4>
      <a:accent5>
        <a:srgbClr val="BC9B84"/>
      </a:accent5>
      <a:accent6>
        <a:srgbClr val="ABA175"/>
      </a:accent6>
      <a:hlink>
        <a:srgbClr val="AC7465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Grand écran</PresentationFormat>
  <Paragraphs>151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Bierstadt</vt:lpstr>
      <vt:lpstr>GestaltVTI</vt:lpstr>
      <vt:lpstr> Harmonie et  École de Musique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Le plaisir d’un partage musical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Mouquet</dc:creator>
  <cp:lastModifiedBy>Gaylord Mouquet</cp:lastModifiedBy>
  <cp:revision>24</cp:revision>
  <dcterms:created xsi:type="dcterms:W3CDTF">2024-08-26T16:52:27Z</dcterms:created>
  <dcterms:modified xsi:type="dcterms:W3CDTF">2025-08-28T20:56:23Z</dcterms:modified>
</cp:coreProperties>
</file>